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3" r:id="rId7"/>
    <p:sldId id="262" r:id="rId8"/>
    <p:sldId id="264" r:id="rId9"/>
    <p:sldId id="265" r:id="rId10"/>
    <p:sldId id="274" r:id="rId11"/>
    <p:sldId id="266" r:id="rId12"/>
    <p:sldId id="267" r:id="rId13"/>
    <p:sldId id="269" r:id="rId14"/>
    <p:sldId id="268" r:id="rId15"/>
    <p:sldId id="270" r:id="rId16"/>
    <p:sldId id="271" r:id="rId17"/>
    <p:sldId id="280" r:id="rId18"/>
    <p:sldId id="282" r:id="rId19"/>
    <p:sldId id="283" r:id="rId20"/>
    <p:sldId id="279" r:id="rId21"/>
    <p:sldId id="272" r:id="rId22"/>
    <p:sldId id="281" r:id="rId23"/>
    <p:sldId id="273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aseline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fld id="{9FD45470-201F-4710-9FE7-D6BC41D164FB}" type="datetimeFigureOut">
              <a:rPr lang="zh-CN" altLang="en-US" smtClean="0"/>
              <a:pPr/>
              <a:t>2018/10/23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fld id="{17563AE6-7D02-4C8E-8A12-1C5229E43D3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127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45470-201F-4710-9FE7-D6BC41D164FB}" type="datetimeFigureOut">
              <a:rPr lang="zh-CN" altLang="en-US" smtClean="0"/>
              <a:t>2018/10/23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3AE6-7D02-4C8E-8A12-1C5229E43D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541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45470-201F-4710-9FE7-D6BC41D164FB}" type="datetimeFigureOut">
              <a:rPr lang="zh-CN" altLang="en-US" smtClean="0"/>
              <a:t>2018/10/23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3AE6-7D02-4C8E-8A12-1C5229E43D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81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45470-201F-4710-9FE7-D6BC41D164FB}" type="datetimeFigureOut">
              <a:rPr lang="zh-CN" altLang="en-US" smtClean="0"/>
              <a:t>2018/10/23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3AE6-7D02-4C8E-8A12-1C5229E43D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407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45470-201F-4710-9FE7-D6BC41D164FB}" type="datetimeFigureOut">
              <a:rPr lang="zh-CN" altLang="en-US" smtClean="0"/>
              <a:t>2018/10/23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3AE6-7D02-4C8E-8A12-1C5229E43D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687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45470-201F-4710-9FE7-D6BC41D164FB}" type="datetimeFigureOut">
              <a:rPr lang="zh-CN" altLang="en-US" smtClean="0"/>
              <a:t>2018/10/23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3AE6-7D02-4C8E-8A12-1C5229E43D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8203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45470-201F-4710-9FE7-D6BC41D164FB}" type="datetimeFigureOut">
              <a:rPr lang="zh-CN" altLang="en-US" smtClean="0"/>
              <a:t>2018/10/23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3AE6-7D02-4C8E-8A12-1C5229E43D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23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45470-201F-4710-9FE7-D6BC41D164FB}" type="datetimeFigureOut">
              <a:rPr lang="zh-CN" altLang="en-US" smtClean="0"/>
              <a:t>2018/10/23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3AE6-7D02-4C8E-8A12-1C5229E43D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46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45470-201F-4710-9FE7-D6BC41D164FB}" type="datetimeFigureOut">
              <a:rPr lang="zh-CN" altLang="en-US" smtClean="0"/>
              <a:t>2018/10/23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3AE6-7D02-4C8E-8A12-1C5229E43D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3431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45470-201F-4710-9FE7-D6BC41D164FB}" type="datetimeFigureOut">
              <a:rPr lang="zh-CN" altLang="en-US" smtClean="0"/>
              <a:t>2018/10/23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3AE6-7D02-4C8E-8A12-1C5229E43D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6730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45470-201F-4710-9FE7-D6BC41D164FB}" type="datetimeFigureOut">
              <a:rPr lang="zh-CN" altLang="en-US" smtClean="0"/>
              <a:t>2018/10/23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3AE6-7D02-4C8E-8A12-1C5229E43D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503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</a:lstStyle>
          <a:p>
            <a:fld id="{9FD45470-201F-4710-9FE7-D6BC41D164FB}" type="datetimeFigureOut">
              <a:rPr lang="zh-CN" altLang="en-US" smtClean="0"/>
              <a:pPr/>
              <a:t>2018/10/23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</a:lstStyle>
          <a:p>
            <a:fld id="{17563AE6-7D02-4C8E-8A12-1C5229E43D3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635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200" kern="1200" baseline="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800" kern="1200" baseline="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 baseline="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hyperlink" Target="https://www.edumedia-sciences.com/en/media/767-mechanical-clock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hyperlink" Target="https://youtu.be/JAuRonHZiR8?t=8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999" y="1122362"/>
            <a:ext cx="9801497" cy="2479675"/>
          </a:xfrm>
        </p:spPr>
        <p:txBody>
          <a:bodyPr/>
          <a:lstStyle/>
          <a:p>
            <a:r>
              <a:rPr lang="en-CA" altLang="zh-CN" dirty="0" smtClean="0"/>
              <a:t>The Evolution of Timekeeping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CA" altLang="zh-CN" sz="2800" b="1" dirty="0" smtClean="0"/>
          </a:p>
          <a:p>
            <a:r>
              <a:rPr lang="en-CA" altLang="zh-CN" sz="2800" b="1" dirty="0" smtClean="0"/>
              <a:t>Jerry (Yuanjie) Zhao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83166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chanical Watch Anim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05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Problem: not accurate for scientists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altLang="zh-CN" dirty="0" smtClean="0"/>
              <a:t>Need more accurate clock for experiments like measuring speed of light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572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 smtClean="0"/>
              <a:t>Quartz Clock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altLang="zh-CN" dirty="0" smtClean="0"/>
              <a:t>Piezoelectric effect</a:t>
            </a:r>
          </a:p>
          <a:p>
            <a:endParaRPr lang="en-CA" altLang="zh-CN" dirty="0"/>
          </a:p>
        </p:txBody>
      </p:sp>
      <p:pic>
        <p:nvPicPr>
          <p:cNvPr id="5124" name="Picture 4" descr="https://1.bp.blogspot.com/-3od_KZWyuYo/WKKgB9hWcEI/AAAAAAAABEg/8Y0XT_PJBAIRKkM1rbTzABKRF-rg8VoTwCLcB/s1600/piezoelectric-transduc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449" y="2491321"/>
            <a:ext cx="9657566" cy="341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quart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18859"/>
            <a:ext cx="2381840" cy="241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51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 smtClean="0"/>
              <a:t>Quartz Clock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212" y="1723288"/>
            <a:ext cx="8099577" cy="4556013"/>
          </a:xfrm>
        </p:spPr>
      </p:pic>
    </p:spTree>
    <p:extLst>
      <p:ext uri="{BB962C8B-B14F-4D97-AF65-F5344CB8AC3E}">
        <p14:creationId xmlns:p14="http://schemas.microsoft.com/office/powerpoint/2010/main" val="310679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 smtClean="0"/>
              <a:t>Quartz Clock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5"/>
            <a:ext cx="10944497" cy="4351338"/>
          </a:xfrm>
        </p:spPr>
        <p:txBody>
          <a:bodyPr/>
          <a:lstStyle/>
          <a:p>
            <a:r>
              <a:rPr lang="en-US" altLang="zh-CN" dirty="0" smtClean="0"/>
              <a:t>The crystal is designed to oscillate at 32,768 Hz (2</a:t>
            </a:r>
            <a:r>
              <a:rPr lang="en-US" altLang="zh-CN" baseline="30000" dirty="0" smtClean="0"/>
              <a:t>15</a:t>
            </a:r>
            <a:r>
              <a:rPr lang="en-US" altLang="zh-CN" dirty="0" smtClean="0"/>
              <a:t> = 32768). 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Each time a 16-bit counter reaches 32,768, it sends an output and you get a second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367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altLang="zh-CN" dirty="0" smtClean="0"/>
              <a:t>Problem: still not stable enough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altLang="zh-CN" dirty="0" smtClean="0"/>
              <a:t>Different crystals </a:t>
            </a:r>
            <a:r>
              <a:rPr lang="en-US" altLang="zh-CN" dirty="0" smtClean="0"/>
              <a:t>resonate </a:t>
            </a:r>
            <a:r>
              <a:rPr lang="en-US" altLang="zh-CN" dirty="0"/>
              <a:t>at slightly </a:t>
            </a:r>
            <a:r>
              <a:rPr lang="en-US" altLang="zh-CN" dirty="0" smtClean="0"/>
              <a:t>different frequency.</a:t>
            </a:r>
          </a:p>
          <a:p>
            <a:endParaRPr lang="en-CA" altLang="zh-CN" dirty="0" smtClean="0"/>
          </a:p>
          <a:p>
            <a:r>
              <a:rPr lang="en-CA" altLang="zh-CN" dirty="0" smtClean="0"/>
              <a:t>Resonant frequency depends on temperature.</a:t>
            </a:r>
          </a:p>
          <a:p>
            <a:endParaRPr lang="en-CA" altLang="zh-CN" dirty="0"/>
          </a:p>
          <a:p>
            <a:r>
              <a:rPr lang="en-CA" altLang="zh-CN" dirty="0" smtClean="0"/>
              <a:t>Typical quartz crystal clocks drift </a:t>
            </a:r>
            <a:r>
              <a:rPr lang="en-US" altLang="zh-CN" dirty="0" smtClean="0"/>
              <a:t>1.73 seconds per </a:t>
            </a:r>
            <a:r>
              <a:rPr lang="en-US" altLang="zh-CN" dirty="0"/>
              <a:t>day.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021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 smtClean="0"/>
              <a:t>Atomic Clock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</a:t>
            </a:r>
            <a:r>
              <a:rPr lang="en-US" altLang="zh-CN" dirty="0" smtClean="0"/>
              <a:t>ransition between energy states emits radiation at definite frequency.</a:t>
            </a:r>
            <a:endParaRPr lang="en-CA" altLang="zh-CN" dirty="0"/>
          </a:p>
          <a:p>
            <a:r>
              <a:rPr lang="en-CA" altLang="zh-CN" dirty="0" smtClean="0"/>
              <a:t>All </a:t>
            </a:r>
            <a:r>
              <a:rPr lang="en-US" altLang="zh-CN" dirty="0" smtClean="0"/>
              <a:t>atoms </a:t>
            </a:r>
            <a:r>
              <a:rPr lang="en-US" altLang="zh-CN" dirty="0"/>
              <a:t>resonate at </a:t>
            </a:r>
            <a:r>
              <a:rPr lang="en-US" altLang="zh-CN" dirty="0" smtClean="0"/>
              <a:t>extremely consistent </a:t>
            </a:r>
            <a:r>
              <a:rPr lang="en-US" altLang="zh-CN" dirty="0"/>
              <a:t>frequencies</a:t>
            </a:r>
            <a:endParaRPr lang="en-US" altLang="zh-CN" dirty="0" smtClean="0"/>
          </a:p>
          <a:p>
            <a:endParaRPr lang="en-CA" altLang="zh-CN" dirty="0"/>
          </a:p>
          <a:p>
            <a:endParaRPr lang="zh-CN" altLang="en-US" dirty="0"/>
          </a:p>
        </p:txBody>
      </p:sp>
      <p:pic>
        <p:nvPicPr>
          <p:cNvPr id="7172" name="Picture 4" descr="http://hyperphysics.phy-astr.gsu.edu/hbase/images/Csclock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976" y="3582276"/>
            <a:ext cx="9158046" cy="2914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41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 smtClean="0"/>
              <a:t>Atomic Clock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altLang="zh-CN" dirty="0" smtClean="0"/>
              <a:t>Cesium clock drifts </a:t>
            </a:r>
            <a:r>
              <a:rPr lang="en-US" altLang="zh-CN" dirty="0"/>
              <a:t>8.46ns </a:t>
            </a:r>
            <a:r>
              <a:rPr lang="en-US" altLang="zh-CN" dirty="0" smtClean="0"/>
              <a:t>per day.</a:t>
            </a:r>
          </a:p>
          <a:p>
            <a:endParaRPr lang="en-CA" altLang="zh-CN" dirty="0"/>
          </a:p>
          <a:p>
            <a:r>
              <a:rPr lang="en-US" altLang="zh-CN" dirty="0" smtClean="0"/>
              <a:t>1 second = 9,192,631,770 cycles of a Cesium atomic clock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836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 smtClean="0"/>
              <a:t>Appendix: How atomic clock works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3513" y="1659572"/>
            <a:ext cx="9324975" cy="468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9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 smtClean="0"/>
              <a:t>Appendix: How atomic clock works</a:t>
            </a:r>
            <a:endParaRPr lang="zh-CN" altLang="en-US" dirty="0"/>
          </a:p>
        </p:txBody>
      </p:sp>
      <p:pic>
        <p:nvPicPr>
          <p:cNvPr id="6146" name="Picture 2" descr="Image result for atomic clock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685" y="1696244"/>
            <a:ext cx="9112631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54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 smtClean="0"/>
              <a:t>Imagine </a:t>
            </a:r>
            <a:r>
              <a:rPr lang="en-CA" altLang="zh-CN" dirty="0"/>
              <a:t>you are </a:t>
            </a:r>
            <a:r>
              <a:rPr lang="zh-CN" altLang="zh-CN" dirty="0"/>
              <a:t>Robinson </a:t>
            </a:r>
            <a:r>
              <a:rPr lang="zh-CN" altLang="zh-CN" dirty="0" smtClean="0"/>
              <a:t>Crusoe</a:t>
            </a:r>
            <a:r>
              <a:rPr lang="en-CA" altLang="zh-CN" dirty="0" smtClean="0"/>
              <a:t>…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altLang="zh-CN" dirty="0" smtClean="0"/>
              <a:t>How do you keep track of time?</a:t>
            </a:r>
            <a:endParaRPr lang="zh-CN" altLang="en-US" dirty="0"/>
          </a:p>
        </p:txBody>
      </p:sp>
      <p:pic>
        <p:nvPicPr>
          <p:cNvPr id="6" name="Picture 2" descr="http://www.anatomised.com/wp-content/uploads/2014/12/desert-island-ad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050" y="1825625"/>
            <a:ext cx="444014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77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 smtClean="0"/>
              <a:t>Future Investigations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altLang="zh-CN" dirty="0" smtClean="0"/>
              <a:t>Can we build a clock that drifts less than 1s for the entire lifespan of our universe?</a:t>
            </a:r>
          </a:p>
          <a:p>
            <a:endParaRPr lang="en-CA" altLang="zh-CN" dirty="0"/>
          </a:p>
          <a:p>
            <a:r>
              <a:rPr lang="en-CA" altLang="zh-CN" dirty="0" smtClean="0"/>
              <a:t>How to accurately transfer time between such precise clocks?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207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 smtClean="0"/>
              <a:t>Reference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>
              <a:spcBef>
                <a:spcPts val="1200"/>
              </a:spcBef>
            </a:pPr>
            <a:r>
              <a:rPr lang="en-US" altLang="zh-CN" dirty="0" smtClean="0"/>
              <a:t>1. </a:t>
            </a:r>
            <a:r>
              <a:rPr lang="en-US" altLang="zh-CN" dirty="0" err="1" smtClean="0"/>
              <a:t>Hinkley</a:t>
            </a:r>
            <a:r>
              <a:rPr lang="en-US" altLang="zh-CN" dirty="0" smtClean="0"/>
              <a:t>, N., Sherman, J. A., Phillips, N. B., </a:t>
            </a:r>
            <a:r>
              <a:rPr lang="en-US" altLang="zh-CN" dirty="0" err="1" smtClean="0"/>
              <a:t>Schioppo</a:t>
            </a:r>
            <a:r>
              <a:rPr lang="en-US" altLang="zh-CN" dirty="0" smtClean="0"/>
              <a:t>, M., Lemke, N. D., </a:t>
            </a:r>
            <a:r>
              <a:rPr lang="en-US" altLang="zh-CN" dirty="0" err="1" smtClean="0"/>
              <a:t>Beloy</a:t>
            </a:r>
            <a:r>
              <a:rPr lang="en-US" altLang="zh-CN" dirty="0" smtClean="0"/>
              <a:t>, K., ... &amp; Ludlow, A. D. (2013). An atomic clock with 10− 18 instability. Science, 1240420.</a:t>
            </a:r>
          </a:p>
          <a:p>
            <a:pPr>
              <a:spcBef>
                <a:spcPts val="1200"/>
              </a:spcBef>
            </a:pPr>
            <a:r>
              <a:rPr lang="en-US" altLang="zh-CN" dirty="0" smtClean="0"/>
              <a:t>2. Ives, H. E., &amp; Stilwell, G. R. (1938). An experimental study of the rate of a moving atomic clock. JOSA, 28(7), 215-226.</a:t>
            </a:r>
          </a:p>
          <a:p>
            <a:pPr>
              <a:spcBef>
                <a:spcPts val="1200"/>
              </a:spcBef>
            </a:pPr>
            <a:r>
              <a:rPr lang="en-US" altLang="zh-CN" dirty="0" smtClean="0"/>
              <a:t>3. Wikipedia contributors. (2018, September 27). History of timekeeping devices. In Wikipedia, The Free Encyclopedia. Retrieved 16:44, October 11, 2018, from </a:t>
            </a:r>
          </a:p>
          <a:p>
            <a:pPr>
              <a:spcBef>
                <a:spcPts val="1200"/>
              </a:spcBef>
            </a:pPr>
            <a:r>
              <a:rPr lang="en-US" altLang="zh-CN" dirty="0" smtClean="0"/>
              <a:t>https://en.wikipedia.org/w/index.php?title=History_of_timekeeping_devices&amp;oldid=861475382</a:t>
            </a:r>
          </a:p>
          <a:p>
            <a:pPr>
              <a:spcBef>
                <a:spcPts val="1200"/>
              </a:spcBef>
            </a:pPr>
            <a:r>
              <a:rPr lang="en-US" altLang="zh-CN" dirty="0" smtClean="0"/>
              <a:t>4. Wikipedia contributors. (2018, September 29). Standard time. In Wikipedia, The Free Encyclopedia. Retrieved 07:00, October 11, 2018, from </a:t>
            </a:r>
          </a:p>
          <a:p>
            <a:pPr>
              <a:spcBef>
                <a:spcPts val="1200"/>
              </a:spcBef>
            </a:pPr>
            <a:r>
              <a:rPr lang="en-US" altLang="zh-CN" dirty="0" smtClean="0"/>
              <a:t>https://en.wikipedia.org/w/index.php?title=Standard_time&amp;oldid=861687315</a:t>
            </a:r>
          </a:p>
          <a:p>
            <a:pPr>
              <a:spcBef>
                <a:spcPts val="1200"/>
              </a:spcBef>
            </a:pPr>
            <a:r>
              <a:rPr lang="en-US" altLang="zh-CN" dirty="0" smtClean="0"/>
              <a:t>5. Lewandowski, W., </a:t>
            </a:r>
            <a:r>
              <a:rPr lang="en-US" altLang="zh-CN" dirty="0" err="1" smtClean="0"/>
              <a:t>Azoubib</a:t>
            </a:r>
            <a:r>
              <a:rPr lang="en-US" altLang="zh-CN" dirty="0" smtClean="0"/>
              <a:t>, J., &amp; </a:t>
            </a:r>
            <a:r>
              <a:rPr lang="en-US" altLang="zh-CN" dirty="0" err="1" smtClean="0"/>
              <a:t>Klepczynski</a:t>
            </a:r>
            <a:r>
              <a:rPr lang="en-US" altLang="zh-CN" dirty="0" smtClean="0"/>
              <a:t>, W. J. (1999). GPS: primary tool for time transfer. Proceedings of the IEEE, 87(1), 163-172.</a:t>
            </a:r>
          </a:p>
          <a:p>
            <a:pPr>
              <a:spcBef>
                <a:spcPts val="1200"/>
              </a:spcBef>
            </a:pPr>
            <a:r>
              <a:rPr lang="en-US" altLang="zh-CN" dirty="0" smtClean="0"/>
              <a:t>6. Wikipedia contributors. (2018, October 2). Time zone. In Wikipedia, The Free Encyclopedia. Retrieved 07:01, October 11, 2018, from </a:t>
            </a:r>
          </a:p>
          <a:p>
            <a:pPr>
              <a:spcBef>
                <a:spcPts val="1200"/>
              </a:spcBef>
            </a:pPr>
            <a:r>
              <a:rPr lang="en-US" altLang="zh-CN" dirty="0" smtClean="0"/>
              <a:t>https://en.wikipedia.org/w/index.php?title=Time_zone&amp;oldid=862212990</a:t>
            </a:r>
          </a:p>
          <a:p>
            <a:pPr>
              <a:spcBef>
                <a:spcPts val="1200"/>
              </a:spcBef>
            </a:pPr>
            <a:r>
              <a:rPr lang="en-US" altLang="zh-CN" dirty="0" smtClean="0"/>
              <a:t>7. </a:t>
            </a:r>
            <a:r>
              <a:rPr lang="en-US" altLang="zh-CN" dirty="0" err="1" smtClean="0"/>
              <a:t>Alvele</a:t>
            </a:r>
            <a:r>
              <a:rPr lang="en-US" altLang="zh-CN" dirty="0" smtClean="0"/>
              <a:t>, B. (2018). Time Standards. Retrieved from </a:t>
            </a:r>
          </a:p>
          <a:p>
            <a:pPr>
              <a:spcBef>
                <a:spcPts val="1200"/>
              </a:spcBef>
            </a:pPr>
            <a:r>
              <a:rPr lang="en-US" altLang="zh-CN" dirty="0" smtClean="0"/>
              <a:t>http://www.exactlywhatistime.com/measurement-of-time/time-standards/</a:t>
            </a:r>
          </a:p>
        </p:txBody>
      </p:sp>
    </p:spTree>
    <p:extLst>
      <p:ext uri="{BB962C8B-B14F-4D97-AF65-F5344CB8AC3E}">
        <p14:creationId xmlns:p14="http://schemas.microsoft.com/office/powerpoint/2010/main" val="308628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 smtClean="0"/>
              <a:t>Reference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CN" sz="1500" b="1" dirty="0" smtClean="0"/>
              <a:t>Image</a:t>
            </a:r>
          </a:p>
          <a:p>
            <a:pPr>
              <a:spcBef>
                <a:spcPts val="1200"/>
              </a:spcBef>
            </a:pPr>
            <a:r>
              <a:rPr lang="en-US" altLang="zh-CN" sz="1500" dirty="0" smtClean="0"/>
              <a:t>https://hibiscusmooncrystalacademy.com/wp-content/uploads/2015/06/piezo.png</a:t>
            </a:r>
          </a:p>
          <a:p>
            <a:pPr>
              <a:spcBef>
                <a:spcPts val="1200"/>
              </a:spcBef>
            </a:pPr>
            <a:r>
              <a:rPr lang="en-US" altLang="zh-CN" sz="1500" dirty="0" smtClean="0"/>
              <a:t>http://hyperphysics.phy-astr.gsu.edu/hbase/images/Csclock.gif</a:t>
            </a:r>
          </a:p>
          <a:p>
            <a:pPr>
              <a:spcBef>
                <a:spcPts val="1200"/>
              </a:spcBef>
            </a:pPr>
            <a:r>
              <a:rPr lang="en-US" altLang="zh-CN" sz="1500" dirty="0" smtClean="0"/>
              <a:t>https://1.bp.blogspot.com/-3od_KZWyuYo/WKKgB9hWcEI/AAAAAAAABEg/8Y0XT_PJBAIRKkM1rbTzABKRF-rg8VoTwCLcB/s1600/piezoelectric-transducer.PNG</a:t>
            </a:r>
          </a:p>
          <a:p>
            <a:pPr>
              <a:spcBef>
                <a:spcPts val="1200"/>
              </a:spcBef>
            </a:pPr>
            <a:r>
              <a:rPr lang="en-US" altLang="zh-CN" sz="1500" dirty="0" smtClean="0"/>
              <a:t>https://www.edumedia-sciences.com/en/media/767-mechanical-clock </a:t>
            </a:r>
          </a:p>
          <a:p>
            <a:pPr>
              <a:spcBef>
                <a:spcPts val="1200"/>
              </a:spcBef>
            </a:pPr>
            <a:r>
              <a:rPr lang="en-US" altLang="zh-CN" sz="1500" dirty="0" smtClean="0"/>
              <a:t>https://static.makeuseof.com/wp-content/uploads/2013/04/time-clock-670x335.jpg</a:t>
            </a:r>
          </a:p>
          <a:p>
            <a:pPr>
              <a:spcBef>
                <a:spcPts val="1200"/>
              </a:spcBef>
            </a:pPr>
            <a:endParaRPr lang="en-US" altLang="zh-CN" sz="1500" dirty="0" smtClean="0"/>
          </a:p>
          <a:p>
            <a:pPr>
              <a:spcBef>
                <a:spcPts val="1200"/>
              </a:spcBef>
            </a:pPr>
            <a:r>
              <a:rPr lang="en-US" altLang="zh-CN" sz="1500" b="1" dirty="0"/>
              <a:t>V</a:t>
            </a:r>
            <a:r>
              <a:rPr lang="en-US" altLang="zh-CN" sz="1500" b="1" dirty="0" smtClean="0"/>
              <a:t>ideo</a:t>
            </a:r>
          </a:p>
          <a:p>
            <a:pPr>
              <a:spcBef>
                <a:spcPts val="1200"/>
              </a:spcBef>
            </a:pPr>
            <a:r>
              <a:rPr lang="en-US" altLang="zh-CN" sz="1500" dirty="0" smtClean="0"/>
              <a:t>https://www.youtube.com/watch?v=1pM6uD8nePo</a:t>
            </a:r>
          </a:p>
        </p:txBody>
      </p:sp>
    </p:spTree>
    <p:extLst>
      <p:ext uri="{BB962C8B-B14F-4D97-AF65-F5344CB8AC3E}">
        <p14:creationId xmlns:p14="http://schemas.microsoft.com/office/powerpoint/2010/main" val="224795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546622"/>
            <a:ext cx="10515600" cy="1325563"/>
          </a:xfrm>
        </p:spPr>
        <p:txBody>
          <a:bodyPr/>
          <a:lstStyle/>
          <a:p>
            <a:pPr algn="ctr"/>
            <a:r>
              <a:rPr lang="en-CA" altLang="zh-CN" dirty="0" smtClean="0"/>
              <a:t>QA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429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 smtClean="0"/>
              <a:t>Sundial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altLang="zh-CN" dirty="0" smtClean="0"/>
              <a:t>Use the shadow of a stick to keep time</a:t>
            </a:r>
            <a:endParaRPr lang="zh-CN" altLang="en-US" dirty="0"/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463" y="2677046"/>
            <a:ext cx="5767072" cy="360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24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Problem: not working at night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069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Water clock &amp; Hour glass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2056" name="Picture 8" descr="https://i.pinimg.com/originals/8e/03/17/8e031708de8ddf930689efd1331f9107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04793"/>
            <a:ext cx="3083089" cy="419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images-na.ssl-images-amazon.com/images/I/81s1Je5dTlL._SY879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251" y="1904793"/>
            <a:ext cx="2513893" cy="419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98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Problem: </a:t>
            </a:r>
            <a:r>
              <a:rPr lang="en-CA" altLang="zh-CN" dirty="0" smtClean="0"/>
              <a:t>less accurate than sundial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CA" altLang="zh-CN" sz="2800" dirty="0" smtClean="0"/>
              <a:t>Less accurate &amp; stable than sundial in long term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altLang="zh-CN" sz="2800" dirty="0" smtClean="0"/>
              <a:t>water clock: hard to keep water drip at a constant rate</a:t>
            </a:r>
            <a:endParaRPr lang="en-US" altLang="zh-CN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altLang="zh-CN" sz="2800" dirty="0" smtClean="0"/>
              <a:t>hour glass: need human to flip hour glass and count the hours</a:t>
            </a:r>
          </a:p>
          <a:p>
            <a:endParaRPr lang="en-CA" altLang="zh-CN" sz="2800" dirty="0" smtClean="0"/>
          </a:p>
          <a:p>
            <a:r>
              <a:rPr lang="en-CA" altLang="zh-CN" sz="2800" dirty="0" smtClean="0"/>
              <a:t>Extra Problems of sundial</a:t>
            </a:r>
          </a:p>
          <a:p>
            <a:pPr marL="514350" indent="-514350">
              <a:buFont typeface="+mj-lt"/>
              <a:buAutoNum type="arabicPeriod"/>
            </a:pPr>
            <a:r>
              <a:rPr lang="en-CA" altLang="zh-CN" sz="2800" dirty="0" smtClean="0"/>
              <a:t>Max accuracy is minute, no way to subdivide minute in a sundial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800" dirty="0" smtClean="0"/>
              <a:t>Length </a:t>
            </a:r>
            <a:r>
              <a:rPr lang="en-US" altLang="zh-CN" sz="2800" dirty="0"/>
              <a:t>of an hour </a:t>
            </a:r>
            <a:r>
              <a:rPr lang="en-US" altLang="zh-CN" sz="2800" dirty="0" smtClean="0"/>
              <a:t>changes over </a:t>
            </a:r>
            <a:r>
              <a:rPr lang="en-US" altLang="zh-CN" sz="2800" dirty="0" smtClean="0"/>
              <a:t>seasons</a:t>
            </a:r>
          </a:p>
          <a:p>
            <a:r>
              <a:rPr lang="en-US" altLang="zh-CN" sz="2800" dirty="0" smtClean="0"/>
              <a:t>An </a:t>
            </a:r>
            <a:r>
              <a:rPr lang="en-US" altLang="zh-CN" sz="2800" dirty="0"/>
              <a:t>hour in the summer </a:t>
            </a:r>
            <a:r>
              <a:rPr lang="en-US" altLang="zh-CN" sz="2800" dirty="0" smtClean="0"/>
              <a:t>is much </a:t>
            </a:r>
            <a:r>
              <a:rPr lang="en-US" altLang="zh-CN" sz="2800" dirty="0"/>
              <a:t>longer than in the winter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6873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Mechanical</a:t>
            </a:r>
            <a:r>
              <a:rPr lang="x-none" altLang="zh-CN" dirty="0" smtClean="0"/>
              <a:t> clock </a:t>
            </a:r>
            <a:r>
              <a:rPr lang="en-CA" altLang="zh-CN" dirty="0" smtClean="0"/>
              <a:t>(pendulum)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857206" cy="4351338"/>
          </a:xfrm>
        </p:spPr>
        <p:txBody>
          <a:bodyPr>
            <a:normAutofit/>
          </a:bodyPr>
          <a:lstStyle/>
          <a:p>
            <a:pPr algn="just"/>
            <a:r>
              <a:rPr lang="en-US" altLang="zh-CN" sz="2800" b="1" dirty="0"/>
              <a:t>Escapement</a:t>
            </a:r>
            <a:r>
              <a:rPr lang="en-US" altLang="zh-CN" sz="2800" dirty="0"/>
              <a:t> controls </a:t>
            </a:r>
            <a:r>
              <a:rPr lang="en-US" altLang="zh-CN" sz="2800" dirty="0" smtClean="0"/>
              <a:t>transfer </a:t>
            </a:r>
            <a:r>
              <a:rPr lang="en-US" altLang="zh-CN" sz="2800" dirty="0"/>
              <a:t>of energy from </a:t>
            </a:r>
            <a:r>
              <a:rPr lang="en-US" altLang="zh-CN" sz="2800" dirty="0" smtClean="0"/>
              <a:t>power </a:t>
            </a:r>
            <a:r>
              <a:rPr lang="en-US" altLang="zh-CN" sz="2800" dirty="0"/>
              <a:t>source to the counting mechanism. </a:t>
            </a:r>
            <a:endParaRPr lang="en-US" altLang="zh-CN" sz="2800" dirty="0" smtClean="0"/>
          </a:p>
          <a:p>
            <a:pPr algn="just"/>
            <a:endParaRPr lang="en-CA" altLang="zh-CN" sz="2800" dirty="0" smtClean="0">
              <a:hlinkClick r:id="rId2"/>
            </a:endParaRPr>
          </a:p>
          <a:p>
            <a:pPr algn="just"/>
            <a:r>
              <a:rPr lang="en-CA" altLang="zh-CN" sz="2800" dirty="0" smtClean="0">
                <a:hlinkClick r:id="rId2"/>
              </a:rPr>
              <a:t>Animation</a:t>
            </a:r>
            <a:endParaRPr lang="zh-CN" altLang="en-US" sz="28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458" y="1413351"/>
            <a:ext cx="4840605" cy="517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84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Problem: </a:t>
            </a:r>
            <a:r>
              <a:rPr lang="en-CA" altLang="zh-CN" dirty="0" smtClean="0"/>
              <a:t>unreliable on boat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838199" y="1825625"/>
            <a:ext cx="10735491" cy="4351338"/>
          </a:xfrm>
        </p:spPr>
        <p:txBody>
          <a:bodyPr/>
          <a:lstStyle/>
          <a:p>
            <a:r>
              <a:rPr lang="en-US" altLang="zh-CN" dirty="0" smtClean="0"/>
              <a:t>violent motion of sea, variations in gravity at different latitudes</a:t>
            </a:r>
            <a:endParaRPr lang="zh-CN" altLang="en-US" dirty="0"/>
          </a:p>
        </p:txBody>
      </p:sp>
      <p:pic>
        <p:nvPicPr>
          <p:cNvPr id="12" name="内容占位符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916" y="2586885"/>
            <a:ext cx="5292167" cy="395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38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Mechanical</a:t>
            </a:r>
            <a:r>
              <a:rPr lang="x-none" altLang="zh-CN" dirty="0" smtClean="0"/>
              <a:t> clock </a:t>
            </a:r>
            <a:r>
              <a:rPr lang="en-CA" altLang="zh-CN" dirty="0" smtClean="0"/>
              <a:t>(</a:t>
            </a:r>
            <a:r>
              <a:rPr lang="en-US" altLang="zh-CN" dirty="0"/>
              <a:t>coiled spring</a:t>
            </a:r>
            <a:r>
              <a:rPr lang="en-CA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Use spring to regulates </a:t>
            </a:r>
            <a:r>
              <a:rPr lang="en-US" altLang="zh-CN" dirty="0"/>
              <a:t>the rotary oscillation of </a:t>
            </a:r>
            <a:r>
              <a:rPr lang="en-US" altLang="zh-CN" dirty="0" smtClean="0"/>
              <a:t>main wheel</a:t>
            </a:r>
          </a:p>
          <a:p>
            <a:r>
              <a:rPr lang="en-CA" altLang="zh-CN" dirty="0" smtClean="0">
                <a:hlinkClick r:id="rId2"/>
              </a:rPr>
              <a:t>video</a:t>
            </a:r>
            <a:endParaRPr lang="en-CA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678" y="2630274"/>
            <a:ext cx="5982643" cy="36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52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1329</TotalTime>
  <Words>611</Words>
  <Application>Microsoft Office PowerPoint</Application>
  <PresentationFormat>宽屏</PresentationFormat>
  <Paragraphs>78</Paragraphs>
  <Slides>23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7" baseType="lpstr">
      <vt:lpstr>微软雅黑</vt:lpstr>
      <vt:lpstr>Arial</vt:lpstr>
      <vt:lpstr>Calibri</vt:lpstr>
      <vt:lpstr>Office 主题​​</vt:lpstr>
      <vt:lpstr>The Evolution of Timekeeping</vt:lpstr>
      <vt:lpstr>Imagine you are Robinson Crusoe…</vt:lpstr>
      <vt:lpstr>Sundial</vt:lpstr>
      <vt:lpstr>Problem: not working at night</vt:lpstr>
      <vt:lpstr>Water clock &amp; Hour glass</vt:lpstr>
      <vt:lpstr>Problem: less accurate than sundial</vt:lpstr>
      <vt:lpstr>Mechanical clock (pendulum)</vt:lpstr>
      <vt:lpstr>Problem: unreliable on boat</vt:lpstr>
      <vt:lpstr>Mechanical clock (coiled spring)</vt:lpstr>
      <vt:lpstr>PowerPoint 演示文稿</vt:lpstr>
      <vt:lpstr>Problem: not accurate for scientists</vt:lpstr>
      <vt:lpstr>Quartz Clock</vt:lpstr>
      <vt:lpstr>Quartz Clock</vt:lpstr>
      <vt:lpstr>Quartz Clock</vt:lpstr>
      <vt:lpstr>Problem: still not stable enough</vt:lpstr>
      <vt:lpstr>Atomic Clock</vt:lpstr>
      <vt:lpstr>Atomic Clock</vt:lpstr>
      <vt:lpstr>Appendix: How atomic clock works</vt:lpstr>
      <vt:lpstr>Appendix: How atomic clock works</vt:lpstr>
      <vt:lpstr>Future Investigations</vt:lpstr>
      <vt:lpstr>Reference</vt:lpstr>
      <vt:lpstr>Reference</vt:lpstr>
      <vt:lpstr>QA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Evolution of Timekeeping</dc:title>
  <dc:creator>赵缘杰</dc:creator>
  <cp:lastModifiedBy>赵缘杰</cp:lastModifiedBy>
  <cp:revision>32</cp:revision>
  <dcterms:created xsi:type="dcterms:W3CDTF">2018-10-23T04:46:35Z</dcterms:created>
  <dcterms:modified xsi:type="dcterms:W3CDTF">2018-10-24T04:34:51Z</dcterms:modified>
</cp:coreProperties>
</file>